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ink/ink2.xml" ContentType="application/inkml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800"/>
    <a:srgbClr val="FFE28F"/>
    <a:srgbClr val="FFD671"/>
    <a:srgbClr val="682A00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891" autoAdjust="0"/>
  </p:normalViewPr>
  <p:slideViewPr>
    <p:cSldViewPr>
      <p:cViewPr varScale="1">
        <p:scale>
          <a:sx n="64" d="100"/>
          <a:sy n="64" d="100"/>
        </p:scale>
        <p:origin x="13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02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0T22:51:54.49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4B5C63C-5EF0-442B-8862-0DF13A826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FF72FA-514D-4CEA-81E6-250FFC932A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1241FD8-0EDE-44E7-A31A-47A57E3175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A685C674-1C64-48F0-AF75-E437796AAD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884BFAA0-0AA8-4458-B19A-E79E85DCB8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870461C2-E131-4D3B-BF8E-914EA0E2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E8997C-D63A-495F-86F6-3B56C8A5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664412A-9354-47BE-8196-9482929B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BBDDA8-1F49-466D-A7CD-A4BD3CAFE75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638075-A1E0-4E7F-9703-2007E607D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DFF2890-8C96-479A-A16E-61D879A3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43AFB7-F29A-416A-9D53-541AE6A21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BF1A1-86EF-4F47-8D73-399FE6737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92532-DE4A-425F-B7F2-01A292459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DF9-B5D2-4F51-8487-C0ED0D9DF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9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4F32D9-DB85-47ED-BA61-216DE24BE8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209346-B096-49C0-9706-4AC55443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93637C-EE6E-4A16-98F8-5778D167D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1D79-5A98-4AB4-AFE4-3FA5FB85E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7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1106C8-3B73-4BC8-AF41-D5C30680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AC084D-7176-4F92-A078-C91F60C3B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D4978-94BC-464F-876B-7113222D2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B22-08FF-4F59-8444-79867C77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BB3092-8D55-4E68-B52A-39F595FB2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F52034-51B1-44ED-B92C-7E05AFF6B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920BB-78F6-44AA-A1CB-B9B8D76D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A2C1-09CD-49A9-82AA-54224CB46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0EBE59-6CDE-4557-8F46-907E1EFCD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F7DE1-9932-4699-9E82-11AF3E1C6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B764453-E53E-4D7C-8949-95B8FA1CF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BE65-DD09-4E67-93E2-1F9BAB6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16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A36242-F7E9-467C-AAD7-61599CC1D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20EC2E-F241-4AF2-BBBF-1F54000D7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92F931-7A96-449A-939E-2F158DE29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4510-DF12-4D67-9B94-EC868C674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64981-80AA-4A15-8FD9-D5B582335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5ADC1-C5F0-4ABB-B988-A4D9CE71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EFDFD-CB84-4B55-9D29-8AA264B1E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CC61-D67D-4BB9-B0F1-EF4761460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2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7459-98AF-458A-A100-3D40A6BFF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A4AF8-570B-4C0F-BE0F-9888549F8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71C8E1-AADF-4D3F-A0B5-EA025E6B6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0427-1B69-46B2-A5B6-1065B8273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0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1B7BD-6671-441B-AAAC-630431E5A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B3682-636C-40A4-86A6-B08506509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5B9CF-F68E-412F-B3D3-1A41A87CB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13BA-585B-4F3C-AC9E-5BD3AC842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1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64AF68-7007-4252-8F28-3CBA20F59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7DF7E-72ED-4A86-9BEF-EC8ED44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B6B9B1-D3B1-4A3C-AF2C-FBFCECE8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BC6B-418B-4337-AA80-353EDCAFF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2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F9DADC-2C3E-481F-9C71-C9C60B58F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F9D5FA-C92E-40DE-9222-596811FC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B5C76-324E-47F7-9172-5D55F24903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3430-CCBC-4943-ACAA-21491DA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11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D520E-1197-4A7C-9276-399D3602F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22B33-7260-4F01-8EA4-63A3F498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64295C-FE5B-44E4-AE50-491008BA4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01A2-E198-4205-BF7E-34F88B37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CD86D-8FFE-4BC1-815E-0B18E61F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0DC62-6304-43CC-94DC-17E9AB009B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A3C70-BC28-4E35-AC41-6286D74D9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06B1-E3F5-42C2-945E-497F8ABC9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DCAA6-F048-4D99-B621-F61DEEE89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C37927-3E27-4CFB-B9FD-77C38DB12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74909-BB76-4F15-AEEE-FC90E822D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08EC-1925-420E-9B49-1D3FAD038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FEE60E-A6E3-48CB-A6C8-36C2726E0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925256-C8F0-4DA8-9ADB-ADD6FED15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FAE4792-D617-4048-A324-61104CC769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EF3991-F0FB-4CE8-BBE0-638814F6E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BCDD2E-E6EB-441F-AC6A-870509DFA8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255BF1-4715-49DC-9226-339DFCC77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>
            <a:extLst>
              <a:ext uri="{FF2B5EF4-FFF2-40B4-BE49-F238E27FC236}">
                <a16:creationId xmlns:a16="http://schemas.microsoft.com/office/drawing/2014/main" id="{6EA30351-2144-4D16-831C-45C9AE819AA8}"/>
              </a:ext>
            </a:extLst>
          </p:cNvPr>
          <p:cNvSpPr/>
          <p:nvPr/>
        </p:nvSpPr>
        <p:spPr bwMode="auto">
          <a:xfrm>
            <a:off x="1142311" y="3429000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D05FA402-4A7A-46F3-926E-80EA90BEC2DE}"/>
              </a:ext>
            </a:extLst>
          </p:cNvPr>
          <p:cNvSpPr/>
          <p:nvPr/>
        </p:nvSpPr>
        <p:spPr bwMode="auto">
          <a:xfrm>
            <a:off x="-762000" y="1981200"/>
            <a:ext cx="5791200" cy="5029200"/>
          </a:xfrm>
          <a:prstGeom prst="flowChartInputOutpu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808235A-CE48-4DE8-B624-D85796A87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147" y="249248"/>
            <a:ext cx="8141706" cy="10885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Seasonal Temperature Cycles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55B75EC8-2E74-4C5D-811F-C3EEE684E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6" y="3886200"/>
            <a:ext cx="2598259" cy="261131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F5D039C-9212-406B-A6EA-6E3614EC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410200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7D4DEB-0690-4CFF-B644-7711BFE32F99}"/>
              </a:ext>
            </a:extLst>
          </p:cNvPr>
          <p:cNvGrpSpPr/>
          <p:nvPr/>
        </p:nvGrpSpPr>
        <p:grpSpPr>
          <a:xfrm>
            <a:off x="1142311" y="4084388"/>
            <a:ext cx="360" cy="360"/>
            <a:chOff x="1142311" y="408438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0F8F9D-DEAF-4626-8EC3-94A97D5AB8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14:cNvPr>
                <p14:cNvContentPartPr/>
                <p14:nvPr/>
              </p14:nvContentPartPr>
              <p14:xfrm>
                <a:off x="1142311" y="408438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A23DB3-C70F-4E8C-A880-596F03FF4C5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671" y="4075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>
            <a:extLst>
              <a:ext uri="{FF2B5EF4-FFF2-40B4-BE49-F238E27FC236}">
                <a16:creationId xmlns:a16="http://schemas.microsoft.com/office/drawing/2014/main" id="{4B509115-2965-47BE-87C6-E1A73F4AAB48}"/>
              </a:ext>
            </a:extLst>
          </p:cNvPr>
          <p:cNvSpPr/>
          <p:nvPr/>
        </p:nvSpPr>
        <p:spPr bwMode="auto">
          <a:xfrm>
            <a:off x="-609600" y="3682686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0BDB2-7EDB-4D03-80F4-C0ECB776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3598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Reasons for Seasons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30DDB-5F68-4853-B867-5FFD6A753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5345"/>
            <a:ext cx="4572689" cy="1619127"/>
          </a:xfrm>
        </p:spPr>
        <p:txBody>
          <a:bodyPr/>
          <a:lstStyle/>
          <a:p>
            <a:pPr lvl="0"/>
            <a:r>
              <a:rPr lang="en-US" sz="2400" dirty="0"/>
              <a:t>Seasons on Earth are due to the fact that the Earth is tilted </a:t>
            </a:r>
            <a:r>
              <a:rPr lang="en-US" sz="2400" b="1" dirty="0"/>
              <a:t>23.5°</a:t>
            </a:r>
            <a:r>
              <a:rPr lang="en-US" sz="2400" dirty="0"/>
              <a:t> on its axis.</a:t>
            </a:r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1032" name="Picture 8" descr="Newsela - Big Questions: Why is Earth rotating?">
            <a:extLst>
              <a:ext uri="{FF2B5EF4-FFF2-40B4-BE49-F238E27FC236}">
                <a16:creationId xmlns:a16="http://schemas.microsoft.com/office/drawing/2014/main" id="{DD0FF216-D2C2-4362-8D9E-F344E69B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5" y="2855724"/>
            <a:ext cx="4274281" cy="341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902C52-D0AB-44BF-B180-FE4F84BF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35" y="1536631"/>
            <a:ext cx="4276365" cy="26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B59479-B072-4D3B-BD73-95D1878FD98A}"/>
              </a:ext>
            </a:extLst>
          </p:cNvPr>
          <p:cNvSpPr/>
          <p:nvPr/>
        </p:nvSpPr>
        <p:spPr>
          <a:xfrm>
            <a:off x="4114800" y="4249956"/>
            <a:ext cx="4917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subsolar point is at 0° latitude on the spring and autumn Equinox, and at +/-23.5° latitude on the summer and winter solstice,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27297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ata 7">
            <a:extLst>
              <a:ext uri="{FF2B5EF4-FFF2-40B4-BE49-F238E27FC236}">
                <a16:creationId xmlns:a16="http://schemas.microsoft.com/office/drawing/2014/main" id="{0170A468-F95B-4CAA-8CEB-1B0331A9A84B}"/>
              </a:ext>
            </a:extLst>
          </p:cNvPr>
          <p:cNvSpPr/>
          <p:nvPr/>
        </p:nvSpPr>
        <p:spPr bwMode="auto">
          <a:xfrm>
            <a:off x="-609600" y="3682686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5D889-627E-42A3-B505-946A1E4B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5713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Hemisphere Differences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89125-5497-4401-BC60-5625D985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33" y="1371600"/>
            <a:ext cx="4434955" cy="2667000"/>
          </a:xfrm>
        </p:spPr>
        <p:txBody>
          <a:bodyPr/>
          <a:lstStyle/>
          <a:p>
            <a:pPr lvl="0"/>
            <a:r>
              <a:rPr lang="en-US" sz="2400" dirty="0"/>
              <a:t>Temperature are highest in the summer in the Northern Hemisphere because that area of Earth is tilted towards the sun.  The opposite is true in the winter.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F6EFD-D02B-4460-8EE3-26B68C43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41" y="1323799"/>
            <a:ext cx="4022825" cy="520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32560-F893-4D8C-849A-52B2D06FF9D5}"/>
              </a:ext>
            </a:extLst>
          </p:cNvPr>
          <p:cNvSpPr txBox="1"/>
          <p:nvPr/>
        </p:nvSpPr>
        <p:spPr>
          <a:xfrm>
            <a:off x="838200" y="4267200"/>
            <a:ext cx="3619223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Season’s are reversed in the Southern Hemisphere, such that summer begins in December and winter begins in June!</a:t>
            </a:r>
          </a:p>
        </p:txBody>
      </p:sp>
    </p:spTree>
    <p:extLst>
      <p:ext uri="{BB962C8B-B14F-4D97-AF65-F5344CB8AC3E}">
        <p14:creationId xmlns:p14="http://schemas.microsoft.com/office/powerpoint/2010/main" val="26282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ata 6">
            <a:extLst>
              <a:ext uri="{FF2B5EF4-FFF2-40B4-BE49-F238E27FC236}">
                <a16:creationId xmlns:a16="http://schemas.microsoft.com/office/drawing/2014/main" id="{B1A9786F-4388-4A5E-B1A8-91CA10DFB60E}"/>
              </a:ext>
            </a:extLst>
          </p:cNvPr>
          <p:cNvSpPr/>
          <p:nvPr/>
        </p:nvSpPr>
        <p:spPr bwMode="auto">
          <a:xfrm>
            <a:off x="-609600" y="3657600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7415-A36C-4722-B35C-6C84ED9F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2202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Mean Temperature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4760-9934-43C6-B3B3-562043AA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371600"/>
            <a:ext cx="3820117" cy="4191000"/>
          </a:xfrm>
        </p:spPr>
        <p:txBody>
          <a:bodyPr/>
          <a:lstStyle/>
          <a:p>
            <a:pPr lvl="0"/>
            <a:r>
              <a:rPr lang="en-US" sz="2400" dirty="0"/>
              <a:t>As seasons change, the mean temperature also changes to reflect the different amounts of solar radiation at the surface.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8C82C0-1309-48C7-880D-8B4B9DE9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4" y="1452666"/>
            <a:ext cx="487332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ymmetry and Balance | Watts Up With That?">
            <a:extLst>
              <a:ext uri="{FF2B5EF4-FFF2-40B4-BE49-F238E27FC236}">
                <a16:creationId xmlns:a16="http://schemas.microsoft.com/office/drawing/2014/main" id="{6DA95BA9-B67E-44DB-86C3-03F407A9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36" y="3622589"/>
            <a:ext cx="3667843" cy="315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ata 6">
            <a:extLst>
              <a:ext uri="{FF2B5EF4-FFF2-40B4-BE49-F238E27FC236}">
                <a16:creationId xmlns:a16="http://schemas.microsoft.com/office/drawing/2014/main" id="{0367600A-19AB-47A3-A22E-11D5FC73EB99}"/>
              </a:ext>
            </a:extLst>
          </p:cNvPr>
          <p:cNvSpPr/>
          <p:nvPr/>
        </p:nvSpPr>
        <p:spPr bwMode="auto">
          <a:xfrm>
            <a:off x="-609600" y="3682686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992E2-95A0-4C3B-84B1-51CF1691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228600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Surface Differences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E6C3-0E89-4D88-A05F-3EB686EFC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1371600"/>
            <a:ext cx="89916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Different types of surfaces absorb radiation at different rates, which is why the hottest part of the year generally occurs after the sun angle is the highest.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100" name="Picture 4" descr="6(h). Earth-Sun Geometry">
            <a:extLst>
              <a:ext uri="{FF2B5EF4-FFF2-40B4-BE49-F238E27FC236}">
                <a16:creationId xmlns:a16="http://schemas.microsoft.com/office/drawing/2014/main" id="{65BD505A-FA94-4EC7-8E14-6B7C5257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1" y="2673439"/>
            <a:ext cx="3323228" cy="222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2FC325B-D39F-44B2-BDB9-6D58E957A6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22" y="2667000"/>
            <a:ext cx="4381500" cy="29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093D5-7D94-4FDE-B484-52F08B5B4E99}"/>
              </a:ext>
            </a:extLst>
          </p:cNvPr>
          <p:cNvSpPr txBox="1"/>
          <p:nvPr/>
        </p:nvSpPr>
        <p:spPr>
          <a:xfrm>
            <a:off x="396831" y="5087550"/>
            <a:ext cx="390538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Higher elevations located near the poles remain cooler for the year due to the small angle of solar energy received.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4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ata 8">
            <a:extLst>
              <a:ext uri="{FF2B5EF4-FFF2-40B4-BE49-F238E27FC236}">
                <a16:creationId xmlns:a16="http://schemas.microsoft.com/office/drawing/2014/main" id="{CC9DD9C6-85B9-4F6B-93EE-E1FEBF2628B1}"/>
              </a:ext>
            </a:extLst>
          </p:cNvPr>
          <p:cNvSpPr/>
          <p:nvPr/>
        </p:nvSpPr>
        <p:spPr bwMode="auto">
          <a:xfrm>
            <a:off x="-609600" y="3657600"/>
            <a:ext cx="5334689" cy="4183312"/>
          </a:xfrm>
          <a:prstGeom prst="flowChartInputOutpu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B708B-A313-4CEA-B2D4-64178E1CD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kern="12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Ocean vs. Deserts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52AD-B3AB-45E6-AE58-AE5121A4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1333500"/>
            <a:ext cx="9296400" cy="41148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Oceans tend to have a lower range in seasonal temperatures, while deserts have the greatest range.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F52340-F989-4211-9B58-8B2A48687136}"/>
              </a:ext>
            </a:extLst>
          </p:cNvPr>
          <p:cNvSpPr txBox="1"/>
          <p:nvPr/>
        </p:nvSpPr>
        <p:spPr>
          <a:xfrm>
            <a:off x="291756" y="4728508"/>
            <a:ext cx="42672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Water bodies take longer to warm and cool. Therefore, water tends to </a:t>
            </a:r>
            <a:r>
              <a:rPr lang="en-US" sz="2200" dirty="0">
                <a:solidFill>
                  <a:schemeClr val="tx1"/>
                </a:solidFill>
              </a:rPr>
              <a:t>remain</a:t>
            </a:r>
            <a:r>
              <a:rPr lang="en-US" sz="2400" dirty="0">
                <a:solidFill>
                  <a:schemeClr val="tx1"/>
                </a:solidFill>
              </a:rPr>
              <a:t> cooler during the summer and warmer during the winter.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4795D-33B0-450D-819D-90BF1C74875D}"/>
              </a:ext>
            </a:extLst>
          </p:cNvPr>
          <p:cNvSpPr txBox="1"/>
          <p:nvPr/>
        </p:nvSpPr>
        <p:spPr>
          <a:xfrm>
            <a:off x="4724401" y="2268576"/>
            <a:ext cx="4253739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Deserts take a short time to warm and cool. This quick change allows deserts to warm exponentially during the day and cool rapidly at night.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D05877A-A644-4E3D-8E65-A14050EBA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40" y="4191000"/>
            <a:ext cx="4109382" cy="264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1407A3A-4AA6-4E32-AF5C-7E63C2B1D6AB}"/>
              </a:ext>
            </a:extLst>
          </p:cNvPr>
          <p:cNvCxnSpPr/>
          <p:nvPr/>
        </p:nvCxnSpPr>
        <p:spPr bwMode="auto">
          <a:xfrm flipV="1">
            <a:off x="4191000" y="5524500"/>
            <a:ext cx="1600200" cy="1191538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3D25B030-216D-43F7-BA91-09ED375E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0" y="2155618"/>
            <a:ext cx="4066311" cy="245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8A1B1E0-A68B-4FA4-82E6-2EECC3E3A0B0}"/>
              </a:ext>
            </a:extLst>
          </p:cNvPr>
          <p:cNvCxnSpPr/>
          <p:nvPr/>
        </p:nvCxnSpPr>
        <p:spPr bwMode="auto">
          <a:xfrm rot="10800000" flipV="1">
            <a:off x="3124200" y="2259470"/>
            <a:ext cx="1981200" cy="864730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721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B7DE06-6A4C-4539-9E76-E7D08487FFE4}"/>
</file>

<file path=customXml/itemProps2.xml><?xml version="1.0" encoding="utf-8"?>
<ds:datastoreItem xmlns:ds="http://schemas.openxmlformats.org/officeDocument/2006/customXml" ds:itemID="{22E7DEAC-28F5-408C-9930-255CECFBC4BD}"/>
</file>

<file path=customXml/itemProps3.xml><?xml version="1.0" encoding="utf-8"?>
<ds:datastoreItem xmlns:ds="http://schemas.openxmlformats.org/officeDocument/2006/customXml" ds:itemID="{D644F7C7-64C8-4D78-BFEE-563032174C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256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Berlin Sans FB Demi</vt:lpstr>
      <vt:lpstr>Times New Roman</vt:lpstr>
      <vt:lpstr>Default Design</vt:lpstr>
      <vt:lpstr>Seasonal Temperature Cycles</vt:lpstr>
      <vt:lpstr>Reasons for Seasons</vt:lpstr>
      <vt:lpstr>Hemisphere Differences</vt:lpstr>
      <vt:lpstr>Mean Temperature</vt:lpstr>
      <vt:lpstr>Surface Differences</vt:lpstr>
      <vt:lpstr>Ocean vs. Deserts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Atmospheric Pressure?</dc:title>
  <dc:creator>Jolie Kavanagh</dc:creator>
  <cp:lastModifiedBy>Jolie Kavanagh</cp:lastModifiedBy>
  <cp:revision>31</cp:revision>
  <dcterms:created xsi:type="dcterms:W3CDTF">2020-05-20T22:43:40Z</dcterms:created>
  <dcterms:modified xsi:type="dcterms:W3CDTF">2020-06-16T23:46:32Z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